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32"/>
  </p:notesMasterIdLst>
  <p:handoutMasterIdLst>
    <p:handoutMasterId r:id="rId33"/>
  </p:handoutMasterIdLst>
  <p:sldIdLst>
    <p:sldId id="608" r:id="rId2"/>
    <p:sldId id="325" r:id="rId3"/>
    <p:sldId id="604" r:id="rId4"/>
    <p:sldId id="605" r:id="rId5"/>
    <p:sldId id="599" r:id="rId6"/>
    <p:sldId id="600" r:id="rId7"/>
    <p:sldId id="597" r:id="rId8"/>
    <p:sldId id="326" r:id="rId9"/>
    <p:sldId id="273" r:id="rId10"/>
    <p:sldId id="286" r:id="rId11"/>
    <p:sldId id="292" r:id="rId12"/>
    <p:sldId id="291" r:id="rId13"/>
    <p:sldId id="295" r:id="rId14"/>
    <p:sldId id="293" r:id="rId15"/>
    <p:sldId id="609" r:id="rId16"/>
    <p:sldId id="610" r:id="rId17"/>
    <p:sldId id="611" r:id="rId18"/>
    <p:sldId id="612" r:id="rId19"/>
    <p:sldId id="284" r:id="rId20"/>
    <p:sldId id="282" r:id="rId21"/>
    <p:sldId id="281" r:id="rId22"/>
    <p:sldId id="275" r:id="rId23"/>
    <p:sldId id="276" r:id="rId24"/>
    <p:sldId id="277" r:id="rId25"/>
    <p:sldId id="278" r:id="rId26"/>
    <p:sldId id="279" r:id="rId27"/>
    <p:sldId id="280" r:id="rId28"/>
    <p:sldId id="614" r:id="rId29"/>
    <p:sldId id="613" r:id="rId30"/>
    <p:sldId id="615" r:id="rId3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1B0E0B-B393-43D3-99FF-72C90CF8CF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- The Life Of Christ (285)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E41ED6-4798-4E82-9574-109AC993C8D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11/24/2021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5C7BF-B0E1-4C16-8FD7-5D56117165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6C8CC1-0735-43EB-AA2C-3C2DFC1D8E9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1C759-2FFC-4183-A6F0-339239774524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94871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42" tIns="48322" rIns="96642" bIns="48322" rtlCol="0"/>
          <a:lstStyle>
            <a:lvl1pPr algn="l">
              <a:defRPr sz="1200"/>
            </a:lvl1pPr>
          </a:lstStyle>
          <a:p>
            <a:r>
              <a:rPr lang="en-US"/>
              <a:t>Class - The Life Of Christ (285)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7"/>
          </a:xfrm>
          <a:prstGeom prst="rect">
            <a:avLst/>
          </a:prstGeom>
        </p:spPr>
        <p:txBody>
          <a:bodyPr vert="horz" lIns="96642" tIns="48322" rIns="96642" bIns="48322" rtlCol="0"/>
          <a:lstStyle>
            <a:lvl1pPr algn="r">
              <a:defRPr sz="1200"/>
            </a:lvl1pPr>
          </a:lstStyle>
          <a:p>
            <a:r>
              <a:rPr lang="en-US"/>
              <a:t>11/24/2021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2" tIns="48322" rIns="96642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6642" tIns="48322" rIns="96642" bIns="4832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42" tIns="48322" rIns="96642" bIns="4832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6"/>
          </a:xfrm>
          <a:prstGeom prst="rect">
            <a:avLst/>
          </a:prstGeom>
        </p:spPr>
        <p:txBody>
          <a:bodyPr vert="horz" lIns="96642" tIns="48322" rIns="96642" bIns="48322" rtlCol="0" anchor="b"/>
          <a:lstStyle>
            <a:lvl1pPr algn="r">
              <a:defRPr sz="1200"/>
            </a:lvl1pPr>
          </a:lstStyle>
          <a:p>
            <a:fld id="{B34B004C-AF2B-49C9-99B9-BB86E05A1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8383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Isa 40:25-26</a:t>
            </a:r>
          </a:p>
          <a:p>
            <a:endParaRPr lang="en-US" dirty="0"/>
          </a:p>
          <a:p>
            <a:r>
              <a:rPr lang="en-US" dirty="0"/>
              <a:t>25 To whom then will ye liken me, that I should be equal (to him)? </a:t>
            </a:r>
            <a:r>
              <a:rPr lang="en-US" dirty="0" err="1"/>
              <a:t>saith</a:t>
            </a:r>
            <a:r>
              <a:rPr lang="en-US" dirty="0"/>
              <a:t> the Holy One.</a:t>
            </a:r>
          </a:p>
          <a:p>
            <a:endParaRPr lang="en-US" dirty="0"/>
          </a:p>
          <a:p>
            <a:r>
              <a:rPr lang="en-US" dirty="0"/>
              <a:t>26 Lift up your eyes on high, and see who hath created these, that </a:t>
            </a:r>
            <a:r>
              <a:rPr lang="en-US" dirty="0" err="1"/>
              <a:t>bringeth</a:t>
            </a:r>
            <a:r>
              <a:rPr lang="en-US" dirty="0"/>
              <a:t> out their host by number; he </a:t>
            </a:r>
            <a:r>
              <a:rPr lang="en-US" dirty="0" err="1"/>
              <a:t>calleth</a:t>
            </a:r>
            <a:r>
              <a:rPr lang="en-US" dirty="0"/>
              <a:t> them all by name; by the greatness of his might, and for that he is strong in power, not one is lacking.</a:t>
            </a:r>
          </a:p>
          <a:p>
            <a:r>
              <a:rPr lang="en-US" dirty="0"/>
              <a:t>ASV</a:t>
            </a:r>
          </a:p>
          <a:p>
            <a:r>
              <a:rPr lang="en-US" dirty="0"/>
              <a:t>=================================</a:t>
            </a:r>
          </a:p>
          <a:p>
            <a:r>
              <a:rPr lang="en-US" dirty="0"/>
              <a:t>Ps 19:1</a:t>
            </a:r>
          </a:p>
          <a:p>
            <a:r>
              <a:rPr lang="en-US" dirty="0"/>
              <a:t>19:1 The heavens declare the glory of God; and the firmament </a:t>
            </a:r>
            <a:r>
              <a:rPr lang="en-US" dirty="0" err="1"/>
              <a:t>showeth</a:t>
            </a:r>
            <a:r>
              <a:rPr lang="en-US" dirty="0"/>
              <a:t> his handiwork.</a:t>
            </a:r>
          </a:p>
          <a:p>
            <a:r>
              <a:rPr lang="en-US" dirty="0"/>
              <a:t>ASV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212"/>
            <a:fld id="{D48EEFA0-3F03-4AB3-A8D2-A290DB6219D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212"/>
              <a:t>13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22E6D-5528-4C88-A2D4-3BA12D68491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11/24/2021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23A868-D4AE-42AD-B3DA-AAE0643438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E60C87EE-2297-4C43-BE21-9942EE522E5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- The Life Of Christ (285)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1BFB-95D9-41DA-A621-4A471B466F1A}" type="datetime1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0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6485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3513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503308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6287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3200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0966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22A1-C9B2-4C50-8966-439F8856C74D}" type="datetime1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14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6944-FEF1-4525-9D32-4FD05524128F}" type="datetime1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2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2F22-309E-4E2B-B9EB-6ADE47EC3DCE}" type="datetime1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C8AA-70BC-48AB-9BA2-E78B4B082A8A}" type="datetime1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4799-2C8C-4578-A3C7-47B9C928B857}" type="datetime1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DD25-693A-4C48-9608-CF199190EA06}" type="datetime1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2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57D1-5211-4B82-948C-BF85FAC50B2C}" type="datetime1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0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C3A8-0516-41F2-AF45-C68129C339A1}" type="datetime1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1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14D63-933F-47E6-B249-CA5E92A76DDE}" type="datetime1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7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FF2F-04C1-475B-A023-25A4BFE07568}" type="datetime1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60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080681D-6C6E-4E80-B10F-B09E3AD1D10C}" type="datetime1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56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ransition spd="slow">
    <p:fade thruBlk="1"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4679" y="700644"/>
            <a:ext cx="7305974" cy="1311128"/>
          </a:xfrm>
        </p:spPr>
        <p:txBody>
          <a:bodyPr>
            <a:sp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LESSON 16: Concerning Offenses, </a:t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4400" dirty="0">
                <a:solidFill>
                  <a:schemeClr val="tx1"/>
                </a:solidFill>
              </a:rPr>
              <a:t>Faith, and Service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2729989"/>
            <a:ext cx="6858000" cy="1718419"/>
          </a:xfrm>
        </p:spPr>
        <p:txBody>
          <a:bodyPr>
            <a:spAutoFit/>
          </a:bodyPr>
          <a:lstStyle/>
          <a:p>
            <a:r>
              <a:rPr lang="en-US" sz="7000" dirty="0">
                <a:solidFill>
                  <a:schemeClr val="tx1"/>
                </a:solidFill>
              </a:rPr>
              <a:t>Luke 17:1-10</a:t>
            </a:r>
          </a:p>
          <a:p>
            <a:r>
              <a:rPr lang="en-US" sz="4000" dirty="0">
                <a:solidFill>
                  <a:schemeClr val="tx1"/>
                </a:solidFill>
              </a:rPr>
              <a:t>November 24,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51F227-E1D8-443B-A186-C40DF9C0D22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shade val="50000"/>
                  </a:prstClr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shade val="50000"/>
                </a:prstClr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5977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5625"/>
            <a:ext cx="8515350" cy="4499693"/>
          </a:xfrm>
          <a:noFill/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“Now faith is </a:t>
            </a:r>
            <a:r>
              <a:rPr lang="en-US" sz="3200" b="1" i="1" u="sng" dirty="0">
                <a:solidFill>
                  <a:schemeClr val="tx1"/>
                </a:solidFill>
              </a:rPr>
              <a:t>assurance</a:t>
            </a:r>
            <a:r>
              <a:rPr lang="en-US" sz="3200" b="1" i="1" dirty="0">
                <a:solidFill>
                  <a:schemeClr val="tx1"/>
                </a:solidFill>
              </a:rPr>
              <a:t> of (things) hoped for, a </a:t>
            </a:r>
            <a:r>
              <a:rPr lang="en-US" sz="3200" b="1" i="1" u="sng" dirty="0">
                <a:solidFill>
                  <a:schemeClr val="tx1"/>
                </a:solidFill>
              </a:rPr>
              <a:t>conviction</a:t>
            </a:r>
            <a:r>
              <a:rPr lang="en-US" sz="3200" b="1" i="1" dirty="0">
                <a:solidFill>
                  <a:schemeClr val="tx1"/>
                </a:solidFill>
              </a:rPr>
              <a:t> of things not seen.” ASV</a:t>
            </a:r>
          </a:p>
          <a:p>
            <a:pPr marL="0" indent="0">
              <a:buNone/>
            </a:pPr>
            <a:endParaRPr lang="en-US" sz="3200" b="1" i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b="1" i="1" dirty="0">
                <a:solidFill>
                  <a:schemeClr val="tx1"/>
                </a:solidFill>
              </a:rPr>
              <a:t>“Now faith is the </a:t>
            </a:r>
            <a:r>
              <a:rPr lang="en-US" sz="3200" b="1" i="1" u="sng" dirty="0">
                <a:solidFill>
                  <a:schemeClr val="tx1"/>
                </a:solidFill>
              </a:rPr>
              <a:t>substance</a:t>
            </a:r>
            <a:r>
              <a:rPr lang="en-US" sz="3200" b="1" i="1" dirty="0">
                <a:solidFill>
                  <a:schemeClr val="tx1"/>
                </a:solidFill>
              </a:rPr>
              <a:t> of things hoped for, the </a:t>
            </a:r>
            <a:r>
              <a:rPr lang="en-US" sz="3200" b="1" i="1" u="sng" dirty="0">
                <a:solidFill>
                  <a:schemeClr val="tx1"/>
                </a:solidFill>
              </a:rPr>
              <a:t>evidence </a:t>
            </a:r>
            <a:r>
              <a:rPr lang="en-US" sz="3200" b="1" i="1" dirty="0">
                <a:solidFill>
                  <a:schemeClr val="tx1"/>
                </a:solidFill>
              </a:rPr>
              <a:t>of things not seen.” KJV</a:t>
            </a:r>
          </a:p>
          <a:p>
            <a:pPr>
              <a:buNone/>
            </a:pPr>
            <a:r>
              <a:rPr lang="en-US" sz="4000" u="sng" dirty="0">
                <a:solidFill>
                  <a:schemeClr val="tx1"/>
                </a:solidFill>
              </a:rPr>
              <a:t>Faith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pistis</a:t>
            </a:r>
            <a:r>
              <a:rPr lang="en-US" sz="3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3200" dirty="0">
                <a:solidFill>
                  <a:schemeClr val="tx1"/>
                </a:solidFill>
              </a:rPr>
              <a:t>“is the conviction that God exists and is the creator and ruler of all things, the provider and bestower of eternal salvation through Christ: Hebrews 11:6” (Thayer)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10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1194038" y="370671"/>
            <a:ext cx="6603524" cy="858857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What Is Faith? Hebrews 11:1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3399905"/>
          </a:xfrm>
          <a:noFill/>
        </p:spPr>
        <p:txBody>
          <a:bodyPr>
            <a:spAutoFit/>
          </a:bodyPr>
          <a:lstStyle/>
          <a:p>
            <a:pPr>
              <a:buNone/>
            </a:pPr>
            <a:r>
              <a:rPr lang="en-US" sz="4000" u="sng" dirty="0">
                <a:solidFill>
                  <a:schemeClr val="tx1"/>
                </a:solidFill>
              </a:rPr>
              <a:t>Substance</a:t>
            </a:r>
          </a:p>
          <a:p>
            <a:r>
              <a:rPr lang="en-US" sz="3200" i="1" dirty="0">
                <a:solidFill>
                  <a:schemeClr val="tx1"/>
                </a:solidFill>
              </a:rPr>
              <a:t>(</a:t>
            </a:r>
            <a:r>
              <a:rPr lang="en-US" sz="3200" i="1" dirty="0" err="1">
                <a:solidFill>
                  <a:schemeClr val="tx1"/>
                </a:solidFill>
              </a:rPr>
              <a:t>hupostasis</a:t>
            </a:r>
            <a:r>
              <a:rPr lang="en-US" sz="3200" i="1" dirty="0">
                <a:solidFill>
                  <a:schemeClr val="tx1"/>
                </a:solidFill>
              </a:rPr>
              <a:t>) </a:t>
            </a:r>
            <a:r>
              <a:rPr lang="en-US" sz="3200" dirty="0">
                <a:solidFill>
                  <a:schemeClr val="tx1"/>
                </a:solidFill>
              </a:rPr>
              <a:t>“a setting or placing under; thing put under, substructure, foundation” (Thayer)</a:t>
            </a:r>
          </a:p>
          <a:p>
            <a:r>
              <a:rPr lang="en-US" sz="3200" dirty="0">
                <a:solidFill>
                  <a:schemeClr val="tx1"/>
                </a:solidFill>
              </a:rPr>
              <a:t>“That which provides the </a:t>
            </a:r>
            <a:r>
              <a:rPr lang="en-US" sz="3200" u="sng" dirty="0">
                <a:solidFill>
                  <a:schemeClr val="tx1"/>
                </a:solidFill>
              </a:rPr>
              <a:t>basis for trust and reliance</a:t>
            </a:r>
            <a:r>
              <a:rPr lang="en-US" sz="3200" dirty="0">
                <a:solidFill>
                  <a:schemeClr val="tx1"/>
                </a:solidFill>
              </a:rPr>
              <a:t>”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(Greek-English Lexicon Based on Semantic Domain)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11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194038" y="370671"/>
            <a:ext cx="6603524" cy="858857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What Is Faith? Hebrews 11:1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2410916"/>
          </a:xfrm>
          <a:noFill/>
        </p:spPr>
        <p:txBody>
          <a:bodyPr>
            <a:spAutoFit/>
          </a:bodyPr>
          <a:lstStyle/>
          <a:p>
            <a:pPr>
              <a:buNone/>
            </a:pPr>
            <a:r>
              <a:rPr lang="en-US" sz="4000" u="sng" dirty="0">
                <a:solidFill>
                  <a:schemeClr val="tx1"/>
                </a:solidFill>
              </a:rPr>
              <a:t>Evidence</a:t>
            </a:r>
            <a:endParaRPr lang="en-US" baseline="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i="1" dirty="0">
                <a:solidFill>
                  <a:schemeClr val="tx1"/>
                </a:solidFill>
              </a:rPr>
              <a:t>“(</a:t>
            </a:r>
            <a:r>
              <a:rPr lang="en-US" sz="3200" i="1" dirty="0" err="1">
                <a:solidFill>
                  <a:schemeClr val="tx1"/>
                </a:solidFill>
              </a:rPr>
              <a:t>elengchos</a:t>
            </a:r>
            <a:r>
              <a:rPr lang="en-US" sz="3200" i="1" dirty="0">
                <a:solidFill>
                  <a:schemeClr val="tx1"/>
                </a:solidFill>
              </a:rPr>
              <a:t>)</a:t>
            </a:r>
            <a:r>
              <a:rPr lang="en-US" sz="3200" dirty="0">
                <a:solidFill>
                  <a:schemeClr val="tx1"/>
                </a:solidFill>
              </a:rPr>
              <a:t> a proof of the things we cannot see or evidence that what we cannot see really exists – Hebrews 11:1”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(Greek-English Lexicon Based on Semantic Domain.)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12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194038" y="370671"/>
            <a:ext cx="6603524" cy="858857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What Is Faith? Hebrews 11:1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72676" y="1976485"/>
            <a:ext cx="8001000" cy="3297313"/>
          </a:xfrm>
          <a:noFill/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The evidence of the material world, Hebrews 11:3; Romans 1:20</a:t>
            </a:r>
          </a:p>
          <a:p>
            <a:pPr lvl="1"/>
            <a:r>
              <a:rPr lang="en-US" sz="3600" dirty="0">
                <a:solidFill>
                  <a:schemeClr val="tx1"/>
                </a:solidFill>
              </a:rPr>
              <a:t>Evidence is before us:</a:t>
            </a:r>
            <a:endParaRPr lang="en-US" sz="3600" i="1" dirty="0">
              <a:solidFill>
                <a:schemeClr val="tx1"/>
              </a:solidFill>
            </a:endParaRPr>
          </a:p>
          <a:p>
            <a:pPr lvl="1"/>
            <a:r>
              <a:rPr lang="en-US" sz="3600" i="1" dirty="0">
                <a:solidFill>
                  <a:schemeClr val="tx1"/>
                </a:solidFill>
              </a:rPr>
              <a:t> “The heavens declare the glory of God; and the firmament showeth his handiwork”</a:t>
            </a:r>
            <a:r>
              <a:rPr lang="en-US" sz="3600" dirty="0">
                <a:solidFill>
                  <a:schemeClr val="tx1"/>
                </a:solidFill>
              </a:rPr>
              <a:t> Psalms 19:1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9B53A5A-AA37-4661-8C1A-B35910DEFF32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13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782528" y="56908"/>
            <a:ext cx="7426543" cy="1595021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Faith That God Exists Is Based </a:t>
            </a:r>
          </a:p>
          <a:p>
            <a:pPr algn="ctr" defTabSz="457200"/>
            <a:r>
              <a:rPr lang="en-US" sz="3600" b="1" dirty="0">
                <a:latin typeface="Arial" charset="0"/>
              </a:rPr>
              <a:t>On Evidence – Hebrews 11:1, 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26681" y="1961876"/>
            <a:ext cx="8518237" cy="3810274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solidFill>
                  <a:schemeClr val="tx1"/>
                </a:solidFill>
              </a:rPr>
              <a:t>John 2:1-11 – Changed water to wine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John 4:46-54 – Healing of nobleman’s son 20 miles away.</a:t>
            </a:r>
          </a:p>
          <a:p>
            <a:pPr marL="1254125" indent="-1254125" algn="l"/>
            <a:r>
              <a:rPr lang="en-US" sz="2800" dirty="0">
                <a:solidFill>
                  <a:schemeClr val="tx1"/>
                </a:solidFill>
              </a:rPr>
              <a:t>John 5 – Healing of the afflicted man who had been infirm thirty-eight years.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John 6 – Feeding of the five thousand.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John 6 – Walking on the water.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John 9 – Healing of the blind man.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John 11 – Raising of Lazarus. cf. John 12:9-11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2A2C7E6-A496-483C-BBCB-8038B42C62F0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44763" y="38802"/>
            <a:ext cx="8502075" cy="1595021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Faith That Jesus Is The Son Of God </a:t>
            </a:r>
          </a:p>
          <a:p>
            <a:pPr algn="ctr" defTabSz="457200"/>
            <a:r>
              <a:rPr lang="en-US" sz="3600" b="1" dirty="0">
                <a:latin typeface="Arial" charset="0"/>
              </a:rPr>
              <a:t>Is Based On Evidence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27351" y="2180381"/>
            <a:ext cx="8305800" cy="1754326"/>
          </a:xfrm>
          <a:noFill/>
        </p:spPr>
        <p:txBody>
          <a:bodyPr>
            <a:spAutoFit/>
          </a:bodyPr>
          <a:lstStyle/>
          <a:p>
            <a:pPr algn="l"/>
            <a:r>
              <a:rPr lang="en-US" sz="4000" b="1" dirty="0">
                <a:solidFill>
                  <a:schemeClr val="tx1"/>
                </a:solidFill>
              </a:rPr>
              <a:t>John 12:37, </a:t>
            </a:r>
            <a:r>
              <a:rPr lang="en-US" sz="4000" b="1" i="1" dirty="0">
                <a:solidFill>
                  <a:schemeClr val="tx1"/>
                </a:solidFill>
              </a:rPr>
              <a:t>“But though he had done so many signs before them, yet they believed not on him”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2A2C7E6-A496-483C-BBCB-8038B42C62F0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15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44763" y="56908"/>
            <a:ext cx="8502075" cy="1595021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Faith That Jesus Is The Son Of God </a:t>
            </a:r>
          </a:p>
          <a:p>
            <a:pPr algn="ctr" defTabSz="457200"/>
            <a:r>
              <a:rPr lang="en-US" sz="3600" b="1" dirty="0">
                <a:latin typeface="Arial" charset="0"/>
              </a:rPr>
              <a:t>Is Based On Evidence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04800" y="2493887"/>
            <a:ext cx="8305800" cy="3297313"/>
          </a:xfrm>
          <a:noFill/>
        </p:spPr>
        <p:txBody>
          <a:bodyPr>
            <a:spAutoFit/>
          </a:bodyPr>
          <a:lstStyle/>
          <a:p>
            <a:pPr algn="l"/>
            <a:r>
              <a:rPr lang="en-US" sz="3200" b="1" dirty="0">
                <a:solidFill>
                  <a:schemeClr val="tx1"/>
                </a:solidFill>
              </a:rPr>
              <a:t>John 20:30-31</a:t>
            </a:r>
          </a:p>
          <a:p>
            <a:pPr algn="l"/>
            <a:r>
              <a:rPr lang="en-US" sz="3200" b="1" i="1" dirty="0">
                <a:solidFill>
                  <a:schemeClr val="tx1"/>
                </a:solidFill>
              </a:rPr>
              <a:t>“Many other signs therefore did Jesus in the presence of the disciples, which are not written in this book: but these are written, that ye may believe that Jesus is the Christ, the Son of God; and that believing ye may have life in his name.”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2A2C7E6-A496-483C-BBCB-8038B42C62F0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16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44763" y="56908"/>
            <a:ext cx="8502075" cy="1595021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Faith That Jesus Is The Son Of God </a:t>
            </a:r>
          </a:p>
          <a:p>
            <a:pPr algn="ctr" defTabSz="457200"/>
            <a:r>
              <a:rPr lang="en-US" sz="3600" b="1" dirty="0">
                <a:latin typeface="Arial" charset="0"/>
              </a:rPr>
              <a:t>Is Based On Evidence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591712" y="1727700"/>
            <a:ext cx="7983537" cy="2529923"/>
          </a:xfrm>
          <a:noFill/>
        </p:spPr>
        <p:txBody>
          <a:bodyPr>
            <a:spAutoFit/>
          </a:bodyPr>
          <a:lstStyle/>
          <a:p>
            <a:pPr>
              <a:buNone/>
            </a:pPr>
            <a:r>
              <a:rPr lang="en-US" sz="4400" dirty="0">
                <a:solidFill>
                  <a:schemeClr val="tx1"/>
                </a:solidFill>
              </a:rPr>
              <a:t>FAITH … Hebrews 11:1 is no exception to the rule that “faith” normally means “reliance,” “trust.” (ISBE)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2FBCF9EC-9E22-4550-922D-DF4226327D08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17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2028914" y="488360"/>
            <a:ext cx="4933771" cy="858857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Faith Simply Defined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0907DA-6E8A-4540-8E67-64F204A4B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13688"/>
            <a:ext cx="9144000" cy="14465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When Forgiveness Is Required, </a:t>
            </a:r>
            <a:b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</a:b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“Lord, Increase Our Faith”</a:t>
            </a:r>
            <a:r>
              <a:rPr lang="en-US" sz="4400" kern="0" dirty="0">
                <a:solidFill>
                  <a:schemeClr val="bg1"/>
                </a:solidFill>
                <a:latin typeface="Corbel" panose="020B0503020204020204"/>
              </a:rPr>
              <a:t> Luke 17:5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3272691"/>
          </a:xfrm>
          <a:noFill/>
        </p:spPr>
        <p:txBody>
          <a:bodyPr>
            <a:sp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Abel</a:t>
            </a:r>
          </a:p>
          <a:p>
            <a:r>
              <a:rPr lang="en-US" sz="4000" i="1" dirty="0">
                <a:solidFill>
                  <a:schemeClr val="tx1"/>
                </a:solidFill>
              </a:rPr>
              <a:t>Noah</a:t>
            </a:r>
          </a:p>
          <a:p>
            <a:r>
              <a:rPr lang="en-US" sz="4000" i="1" dirty="0">
                <a:solidFill>
                  <a:schemeClr val="tx1"/>
                </a:solidFill>
              </a:rPr>
              <a:t>Abraham</a:t>
            </a:r>
          </a:p>
          <a:p>
            <a:r>
              <a:rPr lang="en-US" sz="4000" i="1" dirty="0">
                <a:solidFill>
                  <a:schemeClr val="tx1"/>
                </a:solidFill>
              </a:rPr>
              <a:t>Moses</a:t>
            </a:r>
          </a:p>
          <a:p>
            <a:r>
              <a:rPr lang="en-US" sz="4000" i="1" dirty="0">
                <a:solidFill>
                  <a:schemeClr val="tx1"/>
                </a:solidFill>
              </a:rPr>
              <a:t>Gideon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3272691"/>
          </a:xfrm>
          <a:noFill/>
        </p:spPr>
        <p:txBody>
          <a:bodyPr>
            <a:sp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Barak</a:t>
            </a:r>
          </a:p>
          <a:p>
            <a:r>
              <a:rPr lang="en-US" sz="4000" i="1" dirty="0">
                <a:solidFill>
                  <a:schemeClr val="tx1"/>
                </a:solidFill>
              </a:rPr>
              <a:t>Samson</a:t>
            </a:r>
          </a:p>
          <a:p>
            <a:r>
              <a:rPr lang="en-US" sz="4000" i="1" dirty="0">
                <a:solidFill>
                  <a:schemeClr val="tx1"/>
                </a:solidFill>
              </a:rPr>
              <a:t>Jephthah</a:t>
            </a:r>
          </a:p>
          <a:p>
            <a:r>
              <a:rPr lang="en-US" sz="4000" i="1" dirty="0">
                <a:solidFill>
                  <a:schemeClr val="tx1"/>
                </a:solidFill>
              </a:rPr>
              <a:t>David</a:t>
            </a:r>
          </a:p>
          <a:p>
            <a:r>
              <a:rPr lang="en-US" sz="4000" i="1" dirty="0">
                <a:solidFill>
                  <a:schemeClr val="tx1"/>
                </a:solidFill>
              </a:rPr>
              <a:t>Samuel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2833138-1239-4621-A2CC-3AA29ACA8567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18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1412319" y="2590"/>
            <a:ext cx="6166961" cy="1595021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Faith Prompts Obedience</a:t>
            </a:r>
          </a:p>
          <a:p>
            <a:pPr algn="ctr" defTabSz="457200"/>
            <a:r>
              <a:rPr lang="en-US" sz="3600" b="1" dirty="0">
                <a:latin typeface="Arial" charset="0"/>
              </a:rPr>
              <a:t>Hebrews 11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5407049"/>
            <a:ext cx="9144000" cy="14465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When Forgiveness Is Required,</a:t>
            </a:r>
            <a:b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</a:b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“Lord, Increase Our Faith”</a:t>
            </a:r>
            <a:r>
              <a:rPr lang="en-US" sz="4400" kern="0" dirty="0">
                <a:solidFill>
                  <a:schemeClr val="bg1"/>
                </a:solidFill>
                <a:latin typeface="Corbel" panose="020B0503020204020204"/>
              </a:rPr>
              <a:t> Luke 17:5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219200" y="304802"/>
            <a:ext cx="434003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457200"/>
            <a:r>
              <a:rPr lang="en-US" sz="4400" dirty="0">
                <a:latin typeface="Corbel" panose="020B0503020204020204"/>
              </a:rPr>
              <a:t>Every Christian …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4494232"/>
            <a:ext cx="9144000" cy="236988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57200"/>
            <a:r>
              <a:rPr lang="en-US" sz="4000" b="1" i="1" kern="0" dirty="0">
                <a:solidFill>
                  <a:schemeClr val="bg1"/>
                </a:solidFill>
                <a:latin typeface="Corbel" panose="020B0503020204020204"/>
              </a:rPr>
              <a:t>When Forgiveness Is Required</a:t>
            </a:r>
            <a:br>
              <a:rPr lang="en-US" sz="3600" i="1" kern="0" dirty="0">
                <a:solidFill>
                  <a:schemeClr val="bg1"/>
                </a:solidFill>
                <a:latin typeface="Corbel" panose="020B0503020204020204"/>
              </a:rPr>
            </a:br>
            <a:r>
              <a:rPr lang="en-US" sz="3600" i="1" dirty="0">
                <a:solidFill>
                  <a:schemeClr val="bg1"/>
                </a:solidFill>
                <a:latin typeface="Corbel" panose="020B0503020204020204"/>
              </a:rPr>
              <a:t>Do you ever see things in your life that make you</a:t>
            </a:r>
          </a:p>
          <a:p>
            <a:pPr algn="ctr" defTabSz="457200"/>
            <a:r>
              <a:rPr lang="en-US" sz="3600" i="1" dirty="0">
                <a:solidFill>
                  <a:schemeClr val="bg1"/>
                </a:solidFill>
                <a:latin typeface="Corbel" panose="020B0503020204020204"/>
              </a:rPr>
              <a:t>wonder, “What’s happening to me?”</a:t>
            </a:r>
          </a:p>
          <a:p>
            <a:pPr algn="ctr" defTabSz="457200"/>
            <a:r>
              <a:rPr lang="en-US" sz="3600" i="1" dirty="0">
                <a:solidFill>
                  <a:schemeClr val="bg1"/>
                </a:solidFill>
                <a:latin typeface="Corbel" panose="020B0503020204020204"/>
              </a:rPr>
              <a:t>Do you ever surprise yourself?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1143000"/>
            <a:ext cx="6858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buFont typeface="Arial" pitchFamily="34" charset="0"/>
              <a:buChar char="•"/>
            </a:pPr>
            <a:r>
              <a:rPr lang="en-US" sz="3600" dirty="0">
                <a:latin typeface="Corbel" panose="020B0503020204020204"/>
              </a:rPr>
              <a:t>Wants to have faith.</a:t>
            </a:r>
          </a:p>
          <a:p>
            <a:pPr defTabSz="457200">
              <a:buFont typeface="Arial" pitchFamily="34" charset="0"/>
              <a:buChar char="•"/>
            </a:pPr>
            <a:r>
              <a:rPr lang="en-US" sz="3600" dirty="0">
                <a:latin typeface="Corbel" panose="020B0503020204020204"/>
              </a:rPr>
              <a:t>Doesn’t want to lose his faith.</a:t>
            </a:r>
          </a:p>
          <a:p>
            <a:pPr defTabSz="457200">
              <a:buFont typeface="Arial" pitchFamily="34" charset="0"/>
              <a:buChar char="•"/>
            </a:pPr>
            <a:r>
              <a:rPr lang="en-US" sz="3600" dirty="0">
                <a:latin typeface="Corbel" panose="020B0503020204020204"/>
              </a:rPr>
              <a:t>Knows he needs faith.</a:t>
            </a:r>
          </a:p>
          <a:p>
            <a:pPr defTabSz="457200">
              <a:buFont typeface="Arial" pitchFamily="34" charset="0"/>
              <a:buChar char="•"/>
            </a:pPr>
            <a:r>
              <a:rPr lang="en-US" sz="3600" dirty="0">
                <a:latin typeface="Corbel" panose="020B0503020204020204"/>
              </a:rPr>
              <a:t>Makes claims to faith.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C8AED57-7059-4724-BDA6-BDA552EED9D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19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58129"/>
            <a:ext cx="7886700" cy="1200329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Often Asked Questions About Forgiveness: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3122" y="1198523"/>
            <a:ext cx="8880046" cy="4770537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u="sng" dirty="0">
                <a:solidFill>
                  <a:schemeClr val="tx1"/>
                </a:solidFill>
              </a:rPr>
              <a:t>Barriers to Forgiveness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</a:rPr>
              <a:t>Bitterness.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tx1"/>
                </a:solidFill>
              </a:rPr>
              <a:t>Physically, bitterness can lead to health and stress problems.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Bitterness will destroy you! (cf. Ecclesiastes 8:14)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</a:rPr>
              <a:t>Spiritually, it is a poison that can prove fatal to the Christian.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 Bitterness is a word associated with taste, but here it is used to accent a feeling.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 Bitterness can be overcome; the Bible never tells us to do the impossible </a:t>
            </a:r>
            <a:r>
              <a:rPr lang="en-US" sz="2400" i="1" dirty="0">
                <a:solidFill>
                  <a:schemeClr val="tx1"/>
                </a:solidFill>
              </a:rPr>
              <a:t>(“put away ALL bitterness”).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7FAC3B-78BE-49BE-A698-61AB6F804081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04801" y="984761"/>
            <a:ext cx="8658224" cy="4136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>
              <a:lnSpc>
                <a:spcPct val="90000"/>
              </a:lnSpc>
            </a:pPr>
            <a:r>
              <a:rPr lang="en-US" sz="4000" u="sng" dirty="0">
                <a:latin typeface="Corbel" panose="020B0503020204020204"/>
              </a:rPr>
              <a:t>What Can Happen</a:t>
            </a:r>
            <a:r>
              <a:rPr lang="en-US" sz="4000" dirty="0">
                <a:latin typeface="Corbel" panose="020B0503020204020204"/>
              </a:rPr>
              <a:t>:</a:t>
            </a:r>
            <a:endParaRPr lang="en-US" sz="3600" i="1" dirty="0">
              <a:latin typeface="Corbel" panose="020B0503020204020204"/>
            </a:endParaRPr>
          </a:p>
          <a:p>
            <a:pPr defTabSz="457200">
              <a:lnSpc>
                <a:spcPct val="90000"/>
              </a:lnSpc>
              <a:buFontTx/>
              <a:buChar char="•"/>
            </a:pPr>
            <a:r>
              <a:rPr lang="en-US" sz="3600" i="1" dirty="0">
                <a:latin typeface="Corbel" panose="020B0503020204020204"/>
              </a:rPr>
              <a:t> Fail</a:t>
            </a:r>
            <a:r>
              <a:rPr lang="en-US" sz="3600" dirty="0">
                <a:latin typeface="Corbel" panose="020B0503020204020204"/>
              </a:rPr>
              <a:t> (Luke 22:32; cf. Luke 5:5)</a:t>
            </a:r>
          </a:p>
          <a:p>
            <a:pPr defTabSz="457200">
              <a:lnSpc>
                <a:spcPct val="90000"/>
              </a:lnSpc>
              <a:buFontTx/>
              <a:buChar char="•"/>
            </a:pPr>
            <a:r>
              <a:rPr lang="en-US" sz="3600" i="1" dirty="0">
                <a:latin typeface="Corbel" panose="020B0503020204020204"/>
              </a:rPr>
              <a:t> Cast off</a:t>
            </a:r>
            <a:r>
              <a:rPr lang="en-US" sz="3600" dirty="0">
                <a:latin typeface="Corbel" panose="020B0503020204020204"/>
              </a:rPr>
              <a:t> (1 Timothy 5:11-12 KJV)</a:t>
            </a:r>
          </a:p>
          <a:p>
            <a:pPr defTabSz="457200">
              <a:lnSpc>
                <a:spcPct val="90000"/>
              </a:lnSpc>
              <a:buFontTx/>
              <a:buChar char="•"/>
            </a:pPr>
            <a:r>
              <a:rPr lang="en-US" sz="3600" i="1" dirty="0">
                <a:latin typeface="Corbel" panose="020B0503020204020204"/>
              </a:rPr>
              <a:t> Become unbelievers</a:t>
            </a:r>
            <a:r>
              <a:rPr lang="en-US" sz="3600" dirty="0">
                <a:latin typeface="Corbel" panose="020B0503020204020204"/>
              </a:rPr>
              <a:t> (Hebrews 3:12)</a:t>
            </a:r>
          </a:p>
          <a:p>
            <a:pPr defTabSz="457200">
              <a:lnSpc>
                <a:spcPct val="90000"/>
              </a:lnSpc>
            </a:pPr>
            <a:endParaRPr lang="en-US" sz="3600" i="1" dirty="0">
              <a:latin typeface="Corbel" panose="020B0503020204020204"/>
            </a:endParaRPr>
          </a:p>
          <a:p>
            <a:pPr defTabSz="457200">
              <a:lnSpc>
                <a:spcPct val="90000"/>
              </a:lnSpc>
            </a:pPr>
            <a:r>
              <a:rPr lang="en-US" sz="3600" i="1" dirty="0">
                <a:latin typeface="Corbel" panose="020B0503020204020204"/>
              </a:rPr>
              <a:t>“… faith working through love, Ye were running well; who hindered you that ye should not obey the truth?”</a:t>
            </a:r>
            <a:r>
              <a:rPr lang="en-US" sz="3600" dirty="0">
                <a:latin typeface="Corbel" panose="020B0503020204020204"/>
              </a:rPr>
              <a:t> (Galatians 5:7)</a:t>
            </a: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342048" y="218271"/>
            <a:ext cx="4307503" cy="858857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Faith Can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C8AED57-7059-4724-BDA6-BDA552EED9D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20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DA82706-3C87-4660-87A5-067E544C9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19468"/>
            <a:ext cx="9144000" cy="14465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When Forgiveness Is Required,</a:t>
            </a:r>
            <a:b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</a:b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“Lord, Increase Our Faith”</a:t>
            </a:r>
            <a:r>
              <a:rPr lang="en-US" sz="4400" kern="0" dirty="0">
                <a:solidFill>
                  <a:schemeClr val="bg1"/>
                </a:solidFill>
                <a:latin typeface="Corbel" panose="020B0503020204020204"/>
              </a:rPr>
              <a:t> Luke 17:5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04801" y="1703727"/>
            <a:ext cx="871537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3600" b="1" dirty="0">
                <a:solidFill>
                  <a:prstClr val="black"/>
                </a:solidFill>
                <a:latin typeface="Corbel" panose="020B0503020204020204"/>
              </a:rPr>
              <a:t> </a:t>
            </a:r>
            <a:r>
              <a:rPr lang="en-US" sz="4000" b="1" u="sng" dirty="0">
                <a:solidFill>
                  <a:prstClr val="white"/>
                </a:solidFill>
                <a:latin typeface="Corbel" panose="020B0503020204020204"/>
              </a:rPr>
              <a:t>Various Kinds Of Faith</a:t>
            </a:r>
            <a:r>
              <a:rPr lang="en-US" sz="4000" b="1" dirty="0">
                <a:solidFill>
                  <a:prstClr val="white"/>
                </a:solidFill>
                <a:latin typeface="Corbel" panose="020B0503020204020204"/>
              </a:rPr>
              <a:t>:</a:t>
            </a:r>
            <a:endParaRPr lang="en-US" sz="3600" b="1" dirty="0">
              <a:solidFill>
                <a:prstClr val="white"/>
              </a:solidFill>
              <a:latin typeface="Corbel" panose="020B0503020204020204"/>
            </a:endParaRPr>
          </a:p>
          <a:p>
            <a:pPr defTabSz="457200">
              <a:buFontTx/>
              <a:buChar char="•"/>
            </a:pPr>
            <a:r>
              <a:rPr lang="en-US" sz="3600" b="1" i="1" dirty="0">
                <a:solidFill>
                  <a:prstClr val="white"/>
                </a:solidFill>
                <a:latin typeface="Corbel" panose="020B0503020204020204"/>
              </a:rPr>
              <a:t> Weak</a:t>
            </a:r>
            <a:r>
              <a:rPr lang="en-US" sz="3600" b="1" dirty="0">
                <a:solidFill>
                  <a:prstClr val="white"/>
                </a:solidFill>
                <a:latin typeface="Corbel" panose="020B0503020204020204"/>
              </a:rPr>
              <a:t> (Romans 4:19)</a:t>
            </a:r>
          </a:p>
          <a:p>
            <a:pPr defTabSz="457200">
              <a:buFontTx/>
              <a:buChar char="•"/>
            </a:pPr>
            <a:r>
              <a:rPr lang="en-US" sz="3600" b="1" i="1" dirty="0">
                <a:solidFill>
                  <a:prstClr val="white"/>
                </a:solidFill>
                <a:latin typeface="Corbel" panose="020B0503020204020204"/>
              </a:rPr>
              <a:t> Strong</a:t>
            </a:r>
            <a:r>
              <a:rPr lang="en-US" sz="3600" b="1" dirty="0">
                <a:solidFill>
                  <a:prstClr val="white"/>
                </a:solidFill>
                <a:latin typeface="Corbel" panose="020B0503020204020204"/>
              </a:rPr>
              <a:t> (Romans 4:20)</a:t>
            </a:r>
          </a:p>
          <a:p>
            <a:pPr defTabSz="457200">
              <a:buFontTx/>
              <a:buChar char="•"/>
            </a:pPr>
            <a:r>
              <a:rPr lang="en-US" sz="3600" b="1" i="1" dirty="0">
                <a:solidFill>
                  <a:prstClr val="white"/>
                </a:solidFill>
                <a:latin typeface="Corbel" panose="020B0503020204020204"/>
              </a:rPr>
              <a:t> Little</a:t>
            </a:r>
            <a:r>
              <a:rPr lang="en-US" sz="3600" b="1" dirty="0">
                <a:solidFill>
                  <a:prstClr val="white"/>
                </a:solidFill>
                <a:latin typeface="Corbel" panose="020B0503020204020204"/>
              </a:rPr>
              <a:t> (Matthew 6:30; 14:31; 16:8)</a:t>
            </a:r>
          </a:p>
          <a:p>
            <a:pPr defTabSz="457200">
              <a:buFontTx/>
              <a:buChar char="•"/>
            </a:pPr>
            <a:r>
              <a:rPr lang="en-US" sz="3600" b="1" i="1" dirty="0">
                <a:solidFill>
                  <a:prstClr val="white"/>
                </a:solidFill>
                <a:latin typeface="Corbel" panose="020B0503020204020204"/>
              </a:rPr>
              <a:t> Great</a:t>
            </a:r>
            <a:r>
              <a:rPr lang="en-US" sz="3600" b="1" dirty="0">
                <a:solidFill>
                  <a:prstClr val="white"/>
                </a:solidFill>
                <a:latin typeface="Corbel" panose="020B0503020204020204"/>
              </a:rPr>
              <a:t> (Matthew 8:10)</a:t>
            </a:r>
          </a:p>
          <a:p>
            <a:pPr defTabSz="457200">
              <a:buFontTx/>
              <a:buChar char="•"/>
            </a:pPr>
            <a:r>
              <a:rPr lang="en-US" sz="3600" b="1" i="1" dirty="0">
                <a:solidFill>
                  <a:prstClr val="white"/>
                </a:solidFill>
                <a:latin typeface="Corbel" panose="020B0503020204020204"/>
              </a:rPr>
              <a:t> </a:t>
            </a:r>
            <a:r>
              <a:rPr lang="en-US" sz="3200" b="1" i="1" dirty="0">
                <a:solidFill>
                  <a:prstClr val="white"/>
                </a:solidFill>
                <a:latin typeface="Corbel" panose="020B0503020204020204"/>
              </a:rPr>
              <a:t>Obedient faith</a:t>
            </a:r>
            <a:r>
              <a:rPr lang="en-US" sz="3200" dirty="0">
                <a:solidFill>
                  <a:prstClr val="white"/>
                </a:solidFill>
                <a:latin typeface="Corbel" panose="020B0503020204020204"/>
              </a:rPr>
              <a:t> </a:t>
            </a:r>
            <a:r>
              <a:rPr lang="en-US" sz="3200" b="1" dirty="0">
                <a:solidFill>
                  <a:prstClr val="white"/>
                </a:solidFill>
                <a:latin typeface="Corbel" panose="020B0503020204020204"/>
              </a:rPr>
              <a:t>(Romans 16:26; cf. Hebrews 11)</a:t>
            </a:r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2342048" y="294471"/>
            <a:ext cx="4307503" cy="858857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solidFill>
                  <a:prstClr val="white"/>
                </a:solidFill>
                <a:latin typeface="Arial" charset="0"/>
              </a:rPr>
              <a:t>Faith Can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C8AED57-7059-4724-BDA6-BDA552EED9D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21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764C330-75F2-4E42-A70B-C8BBC6626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07049"/>
            <a:ext cx="9144000" cy="14465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When Forgiveness Is Required,</a:t>
            </a:r>
            <a:b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</a:b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“Lord, Increase Our Faith”</a:t>
            </a:r>
            <a:r>
              <a:rPr lang="en-US" sz="4400" kern="0" dirty="0">
                <a:solidFill>
                  <a:schemeClr val="bg1"/>
                </a:solidFill>
                <a:latin typeface="Corbel" panose="020B0503020204020204"/>
              </a:rPr>
              <a:t> Luke 17:5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67750" cy="3676650"/>
          </a:xfrm>
          <a:noFill/>
        </p:spPr>
        <p:txBody>
          <a:bodyPr>
            <a:spAutoFit/>
          </a:bodyPr>
          <a:lstStyle/>
          <a:p>
            <a:r>
              <a:rPr lang="en-US" sz="3600" b="1" i="1" dirty="0">
                <a:solidFill>
                  <a:schemeClr val="tx1"/>
                </a:solidFill>
              </a:rPr>
              <a:t>Work of faith.</a:t>
            </a:r>
            <a:r>
              <a:rPr lang="en-US" sz="3600" b="1" dirty="0">
                <a:solidFill>
                  <a:schemeClr val="tx1"/>
                </a:solidFill>
              </a:rPr>
              <a:t> 1 Thessalonians 1:3</a:t>
            </a:r>
          </a:p>
          <a:p>
            <a:r>
              <a:rPr lang="en-US" sz="3600" b="1" i="1" dirty="0">
                <a:solidFill>
                  <a:schemeClr val="tx1"/>
                </a:solidFill>
              </a:rPr>
              <a:t>Vain faith.</a:t>
            </a:r>
            <a:r>
              <a:rPr lang="en-US" sz="3600" b="1" dirty="0">
                <a:solidFill>
                  <a:schemeClr val="tx1"/>
                </a:solidFill>
              </a:rPr>
              <a:t> 1 Corinthians 15:14, 17, 58</a:t>
            </a:r>
          </a:p>
          <a:p>
            <a:r>
              <a:rPr lang="en-US" sz="3600" b="1" i="1" dirty="0">
                <a:solidFill>
                  <a:schemeClr val="tx1"/>
                </a:solidFill>
              </a:rPr>
              <a:t>Unfeigned faith.</a:t>
            </a:r>
            <a:r>
              <a:rPr lang="en-US" sz="3600" b="1" dirty="0">
                <a:solidFill>
                  <a:schemeClr val="tx1"/>
                </a:solidFill>
              </a:rPr>
              <a:t> 2 Timothy 1:5</a:t>
            </a:r>
          </a:p>
          <a:p>
            <a:r>
              <a:rPr lang="en-US" sz="3600" b="1" i="1" dirty="0">
                <a:solidFill>
                  <a:schemeClr val="tx1"/>
                </a:solidFill>
              </a:rPr>
              <a:t>Saving faith.</a:t>
            </a:r>
            <a:r>
              <a:rPr lang="en-US" sz="3600" b="1" dirty="0">
                <a:solidFill>
                  <a:schemeClr val="tx1"/>
                </a:solidFill>
              </a:rPr>
              <a:t> James 2:14</a:t>
            </a:r>
          </a:p>
          <a:p>
            <a:r>
              <a:rPr lang="en-US" sz="3600" b="1" i="1" dirty="0">
                <a:solidFill>
                  <a:schemeClr val="tx1"/>
                </a:solidFill>
              </a:rPr>
              <a:t>Dead faith.</a:t>
            </a:r>
            <a:r>
              <a:rPr lang="en-US" sz="3600" b="1" dirty="0">
                <a:solidFill>
                  <a:schemeClr val="tx1"/>
                </a:solidFill>
              </a:rPr>
              <a:t> James 2:26</a:t>
            </a:r>
          </a:p>
          <a:p>
            <a:r>
              <a:rPr lang="en-US" sz="3600" b="1" i="1" dirty="0">
                <a:solidFill>
                  <a:schemeClr val="tx1"/>
                </a:solidFill>
              </a:rPr>
              <a:t>Working faith.</a:t>
            </a:r>
            <a:r>
              <a:rPr lang="en-US" sz="3600" b="1" dirty="0">
                <a:solidFill>
                  <a:schemeClr val="tx1"/>
                </a:solidFill>
              </a:rPr>
              <a:t> James 2:24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22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2342048" y="294471"/>
            <a:ext cx="4307503" cy="858857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Faith Can Change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8B7AF35-E069-40E8-9C52-771B36803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07049"/>
            <a:ext cx="9144000" cy="14465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When Forgiveness Is Required,</a:t>
            </a:r>
            <a:b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</a:b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“Lord, Increase Our Faith”</a:t>
            </a:r>
            <a:r>
              <a:rPr lang="en-US" sz="4400" kern="0" dirty="0">
                <a:solidFill>
                  <a:schemeClr val="bg1"/>
                </a:solidFill>
                <a:latin typeface="Corbel" panose="020B0503020204020204"/>
              </a:rPr>
              <a:t> Luke 17:5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04776" y="1219200"/>
            <a:ext cx="8924925" cy="3949799"/>
          </a:xfr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600" b="1" i="1" u="sng" dirty="0">
                <a:solidFill>
                  <a:schemeClr val="tx1"/>
                </a:solidFill>
              </a:rPr>
              <a:t>Their faith had failed them</a:t>
            </a:r>
            <a:r>
              <a:rPr lang="en-US" sz="3600" i="1" dirty="0">
                <a:solidFill>
                  <a:schemeClr val="tx1"/>
                </a:solidFill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3200" i="1" dirty="0">
                <a:solidFill>
                  <a:schemeClr val="tx1"/>
                </a:solidFill>
              </a:rPr>
              <a:t>In times of worry.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Matthew 6:30</a:t>
            </a:r>
          </a:p>
          <a:p>
            <a:pPr lvl="1">
              <a:lnSpc>
                <a:spcPct val="90000"/>
              </a:lnSpc>
            </a:pPr>
            <a:r>
              <a:rPr lang="en-US" sz="3200" i="1" dirty="0">
                <a:solidFill>
                  <a:schemeClr val="tx1"/>
                </a:solidFill>
              </a:rPr>
              <a:t>In the storm they were afraid.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Matthew 8:26</a:t>
            </a:r>
          </a:p>
          <a:p>
            <a:pPr lvl="1">
              <a:lnSpc>
                <a:spcPct val="90000"/>
              </a:lnSpc>
            </a:pPr>
            <a:r>
              <a:rPr lang="en-US" sz="3200" i="1" dirty="0">
                <a:solidFill>
                  <a:schemeClr val="tx1"/>
                </a:solidFill>
              </a:rPr>
              <a:t>On the sea, Peter doubted.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Matthew 14:31</a:t>
            </a:r>
          </a:p>
          <a:p>
            <a:pPr lvl="1">
              <a:lnSpc>
                <a:spcPct val="90000"/>
              </a:lnSpc>
            </a:pPr>
            <a:r>
              <a:rPr lang="en-US" sz="3200" i="1" dirty="0">
                <a:solidFill>
                  <a:schemeClr val="tx1"/>
                </a:solidFill>
              </a:rPr>
              <a:t>When they forgot to take bread.</a:t>
            </a:r>
            <a:br>
              <a:rPr lang="en-US" sz="3200" i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Matthew 16:5-10 </a:t>
            </a:r>
            <a:r>
              <a:rPr lang="en-US" sz="3200" i="1" dirty="0">
                <a:solidFill>
                  <a:schemeClr val="tx1"/>
                </a:solidFill>
              </a:rPr>
              <a:t>(Note context)</a:t>
            </a:r>
          </a:p>
          <a:p>
            <a:pPr lvl="1">
              <a:lnSpc>
                <a:spcPct val="90000"/>
              </a:lnSpc>
            </a:pPr>
            <a:r>
              <a:rPr lang="en-US" sz="3200" i="1" dirty="0">
                <a:solidFill>
                  <a:schemeClr val="tx1"/>
                </a:solidFill>
              </a:rPr>
              <a:t>On the Mount of Transfiguration, they failed to perform a miracle.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Matthew 17:19-20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23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342048" y="294471"/>
            <a:ext cx="4307503" cy="858857"/>
          </a:xfrm>
          <a:prstGeom prst="bevel">
            <a:avLst>
              <a:gd name="adj" fmla="val 125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3600" b="1" dirty="0">
                <a:latin typeface="Arial" charset="0"/>
              </a:rPr>
              <a:t>Faith Can Change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EF00177-B0DC-40E4-A102-2650672FD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16476"/>
            <a:ext cx="9144000" cy="14465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When Forgiveness Is Required,</a:t>
            </a:r>
            <a:b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</a:b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“Lord, Increase Our Faith”</a:t>
            </a:r>
            <a:r>
              <a:rPr lang="en-US" sz="4400" kern="0" dirty="0">
                <a:solidFill>
                  <a:schemeClr val="bg1"/>
                </a:solidFill>
                <a:latin typeface="Corbel" panose="020B0503020204020204"/>
              </a:rPr>
              <a:t> Luke 17:5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 bldLvl="2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329"/>
            <a:ext cx="8229600" cy="1311128"/>
          </a:xfrm>
          <a:noFill/>
          <a:ln w="57150" cmpd="thinThick">
            <a:noFill/>
          </a:ln>
        </p:spPr>
        <p:txBody>
          <a:bodyPr>
            <a:spAutoFit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The Necessity of Increasing 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Our Faith 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28135" y="1638301"/>
            <a:ext cx="8305800" cy="3621504"/>
          </a:xfrm>
          <a:noFill/>
        </p:spPr>
        <p:txBody>
          <a:bodyPr wrap="square">
            <a:spAutoFit/>
          </a:bodyPr>
          <a:lstStyle/>
          <a:p>
            <a:r>
              <a:rPr lang="en-US" sz="4000" b="1" i="1" dirty="0">
                <a:solidFill>
                  <a:schemeClr val="tx1"/>
                </a:solidFill>
              </a:rPr>
              <a:t>We are saved by faith.</a:t>
            </a:r>
            <a:r>
              <a:rPr lang="en-US" sz="4000" dirty="0">
                <a:solidFill>
                  <a:schemeClr val="tx1"/>
                </a:solidFill>
              </a:rPr>
              <a:t> Ephesians 2:8; Galatians 3:26ff</a:t>
            </a:r>
          </a:p>
          <a:p>
            <a:r>
              <a:rPr lang="en-US" sz="4000" b="1" i="1" dirty="0">
                <a:solidFill>
                  <a:schemeClr val="tx1"/>
                </a:solidFill>
              </a:rPr>
              <a:t>We live by faith.</a:t>
            </a:r>
            <a:r>
              <a:rPr lang="en-US" sz="4000" dirty="0">
                <a:solidFill>
                  <a:schemeClr val="tx1"/>
                </a:solidFill>
              </a:rPr>
              <a:t> 2 Corinthians 5:7;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Galatians 2:20</a:t>
            </a:r>
          </a:p>
          <a:p>
            <a:r>
              <a:rPr lang="en-US" sz="4000" b="1" i="1" dirty="0">
                <a:solidFill>
                  <a:schemeClr val="tx1"/>
                </a:solidFill>
              </a:rPr>
              <a:t>Faith is the foundation of our hope</a:t>
            </a:r>
            <a:r>
              <a:rPr lang="en-US" sz="4000" b="1" dirty="0">
                <a:solidFill>
                  <a:schemeClr val="tx1"/>
                </a:solidFill>
              </a:rPr>
              <a:t>.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2 Corinthians 4:16ff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24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85F2B99-C5AF-41F5-8F34-232FDEE13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16476"/>
            <a:ext cx="9144000" cy="14465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When Forgiveness Is Required,</a:t>
            </a:r>
            <a:b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</a:br>
            <a:r>
              <a:rPr lang="en-US" sz="4400" i="1" kern="0" dirty="0">
                <a:solidFill>
                  <a:schemeClr val="bg1"/>
                </a:solidFill>
                <a:latin typeface="Corbel" panose="020B0503020204020204"/>
              </a:rPr>
              <a:t>“Lord, Increase Our Faith”</a:t>
            </a:r>
            <a:r>
              <a:rPr lang="en-US" sz="4400" kern="0" dirty="0">
                <a:solidFill>
                  <a:schemeClr val="bg1"/>
                </a:solidFill>
                <a:latin typeface="Corbel" panose="020B0503020204020204"/>
              </a:rPr>
              <a:t> Luke 17:5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uiExpand="1" build="p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46118"/>
            <a:ext cx="7772400" cy="757130"/>
          </a:xfrm>
          <a:noFill/>
          <a:ln w="57150" cmpd="thickThin">
            <a:noFill/>
          </a:ln>
        </p:spPr>
        <p:txBody>
          <a:bodyPr>
            <a:spAutoFit/>
          </a:bodyPr>
          <a:lstStyle/>
          <a:p>
            <a:r>
              <a:rPr lang="en-US" sz="4800" b="1" i="1" dirty="0">
                <a:solidFill>
                  <a:schemeClr val="tx1"/>
                </a:solidFill>
              </a:rPr>
              <a:t>Lord Increase Our Faith …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90530" y="1371600"/>
            <a:ext cx="8990091" cy="4657685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i="1" u="sng" dirty="0">
                <a:solidFill>
                  <a:schemeClr val="tx1"/>
                </a:solidFill>
              </a:rPr>
              <a:t>In times of temptation</a:t>
            </a:r>
            <a:r>
              <a:rPr lang="en-US" sz="3600" b="1" i="1" dirty="0">
                <a:solidFill>
                  <a:schemeClr val="tx1"/>
                </a:solidFill>
              </a:rPr>
              <a:t>.</a:t>
            </a:r>
            <a:r>
              <a:rPr lang="en-US" sz="3600" b="1" dirty="0">
                <a:solidFill>
                  <a:schemeClr val="tx1"/>
                </a:solidFill>
              </a:rPr>
              <a:t> James 1:1-2; 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1 Corinthians 10:13</a:t>
            </a:r>
          </a:p>
          <a:p>
            <a:pPr>
              <a:lnSpc>
                <a:spcPct val="90000"/>
              </a:lnSpc>
            </a:pPr>
            <a:r>
              <a:rPr lang="en-US" sz="3600" b="1" i="1" u="sng" dirty="0">
                <a:solidFill>
                  <a:schemeClr val="tx1"/>
                </a:solidFill>
              </a:rPr>
              <a:t>In times of sadness and sorrow</a:t>
            </a:r>
            <a:r>
              <a:rPr lang="en-US" sz="3600" b="1" i="1" dirty="0">
                <a:solidFill>
                  <a:schemeClr val="tx1"/>
                </a:solidFill>
              </a:rPr>
              <a:t>.</a:t>
            </a:r>
            <a:br>
              <a:rPr lang="en-US" sz="3600" b="1" i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Hebrews 13:5</a:t>
            </a:r>
          </a:p>
          <a:p>
            <a:pPr>
              <a:lnSpc>
                <a:spcPct val="90000"/>
              </a:lnSpc>
            </a:pPr>
            <a:r>
              <a:rPr lang="en-US" sz="3600" b="1" i="1" u="sng" dirty="0">
                <a:solidFill>
                  <a:schemeClr val="tx1"/>
                </a:solidFill>
              </a:rPr>
              <a:t>In time of duty and obedience</a:t>
            </a:r>
            <a:r>
              <a:rPr lang="en-US" sz="3600" b="1" i="1" dirty="0">
                <a:solidFill>
                  <a:schemeClr val="tx1"/>
                </a:solidFill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>
                <a:solidFill>
                  <a:schemeClr val="tx1"/>
                </a:solidFill>
              </a:rPr>
              <a:t>Assembling.</a:t>
            </a:r>
            <a:r>
              <a:rPr lang="en-US" sz="3200" b="1" dirty="0">
                <a:solidFill>
                  <a:schemeClr val="tx1"/>
                </a:solidFill>
              </a:rPr>
              <a:t> Hebrews 10:24-25; Acts 20:7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>
                <a:solidFill>
                  <a:schemeClr val="tx1"/>
                </a:solidFill>
              </a:rPr>
              <a:t>Seeking the kingdom first.</a:t>
            </a:r>
            <a:r>
              <a:rPr lang="en-US" sz="3200" b="1" dirty="0">
                <a:solidFill>
                  <a:schemeClr val="tx1"/>
                </a:solidFill>
              </a:rPr>
              <a:t> Matthew 6:33</a:t>
            </a:r>
          </a:p>
          <a:p>
            <a:pPr lvl="2">
              <a:lnSpc>
                <a:spcPct val="90000"/>
              </a:lnSpc>
            </a:pPr>
            <a:r>
              <a:rPr lang="en-US" sz="2400" b="1" i="1" dirty="0">
                <a:solidFill>
                  <a:schemeClr val="tx1"/>
                </a:solidFill>
              </a:rPr>
              <a:t>“One Less Carrot.”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>
                <a:solidFill>
                  <a:schemeClr val="tx1"/>
                </a:solidFill>
              </a:rPr>
              <a:t>Forgiveness.</a:t>
            </a:r>
            <a:r>
              <a:rPr lang="en-US" sz="3200" b="1" dirty="0">
                <a:solidFill>
                  <a:schemeClr val="tx1"/>
                </a:solidFill>
              </a:rPr>
              <a:t> Luke 17:1-4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25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 bldLvl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0734"/>
            <a:ext cx="8382000" cy="646331"/>
          </a:xfrm>
          <a:noFill/>
          <a:ln w="57150" cmpd="thickThin">
            <a:noFill/>
          </a:ln>
        </p:spPr>
        <p:txBody>
          <a:bodyPr>
            <a:spAutoFit/>
          </a:bodyPr>
          <a:lstStyle/>
          <a:p>
            <a:r>
              <a:rPr lang="en-US" sz="4000" b="1" i="1" dirty="0">
                <a:solidFill>
                  <a:schemeClr val="tx1"/>
                </a:solidFill>
              </a:rPr>
              <a:t>The Manner Of Increasing Our Faith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09552" y="1628777"/>
            <a:ext cx="8791575" cy="5100884"/>
          </a:xfrm>
          <a:noFill/>
        </p:spPr>
        <p:txBody>
          <a:bodyPr>
            <a:spAutoFit/>
          </a:bodyPr>
          <a:lstStyle/>
          <a:p>
            <a:r>
              <a:rPr lang="en-US" sz="3200" b="1" i="1" u="sng" dirty="0">
                <a:solidFill>
                  <a:schemeClr val="tx1"/>
                </a:solidFill>
              </a:rPr>
              <a:t>Resort to the source of faith … God’s word</a:t>
            </a:r>
            <a:r>
              <a:rPr lang="en-US" sz="3200" b="1" i="1" dirty="0">
                <a:solidFill>
                  <a:schemeClr val="tx1"/>
                </a:solidFill>
              </a:rPr>
              <a:t>.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Romans 10:17</a:t>
            </a:r>
          </a:p>
          <a:p>
            <a:r>
              <a:rPr lang="en-US" sz="3200" b="1" i="1" u="sng" dirty="0">
                <a:solidFill>
                  <a:schemeClr val="tx1"/>
                </a:solidFill>
              </a:rPr>
              <a:t>Personal application to our hearts and lives the teachings of God’s word</a:t>
            </a:r>
            <a:r>
              <a:rPr lang="en-US" sz="3200" b="1" i="1" dirty="0">
                <a:solidFill>
                  <a:schemeClr val="tx1"/>
                </a:solidFill>
              </a:rPr>
              <a:t>.</a:t>
            </a:r>
            <a:r>
              <a:rPr lang="en-US" sz="3200" b="1" dirty="0">
                <a:solidFill>
                  <a:schemeClr val="tx1"/>
                </a:solidFill>
              </a:rPr>
              <a:t> James 1:21ff; 2:14ff</a:t>
            </a:r>
          </a:p>
          <a:p>
            <a:pPr lvl="1"/>
            <a:r>
              <a:rPr lang="en-US" sz="2800" b="1" i="1" dirty="0">
                <a:solidFill>
                  <a:schemeClr val="tx1"/>
                </a:solidFill>
              </a:rPr>
              <a:t>Pray for health … take care of our bodies.</a:t>
            </a:r>
          </a:p>
          <a:p>
            <a:pPr lvl="1"/>
            <a:r>
              <a:rPr lang="en-US" sz="2800" b="1" i="1" dirty="0">
                <a:solidFill>
                  <a:schemeClr val="tx1"/>
                </a:solidFill>
              </a:rPr>
              <a:t>Pray for daily bread … work diligently.</a:t>
            </a:r>
          </a:p>
          <a:p>
            <a:pPr lvl="1"/>
            <a:r>
              <a:rPr lang="en-US" sz="2800" b="1" i="1" dirty="0">
                <a:solidFill>
                  <a:schemeClr val="tx1"/>
                </a:solidFill>
              </a:rPr>
              <a:t>Pray for the lost … go or send a teacher.</a:t>
            </a:r>
          </a:p>
          <a:p>
            <a:pPr lvl="1"/>
            <a:r>
              <a:rPr lang="en-US" sz="2800" b="1" i="1" dirty="0">
                <a:solidFill>
                  <a:schemeClr val="tx1"/>
                </a:solidFill>
              </a:rPr>
              <a:t>Pray for increase of faith … use the measure we have and seek to grow.</a:t>
            </a:r>
            <a:r>
              <a:rPr lang="en-US" sz="2800" b="1" dirty="0">
                <a:solidFill>
                  <a:schemeClr val="tx1"/>
                </a:solidFill>
              </a:rPr>
              <a:t> cf. Psalms 19:7ff</a:t>
            </a:r>
          </a:p>
          <a:p>
            <a:r>
              <a:rPr lang="en-US" sz="3200" b="1" i="1" dirty="0">
                <a:solidFill>
                  <a:schemeClr val="tx1"/>
                </a:solidFill>
              </a:rPr>
              <a:t>An increase of faith means an increase of every Christian virtue.</a:t>
            </a:r>
            <a:r>
              <a:rPr lang="en-US" sz="3200" b="1" dirty="0">
                <a:solidFill>
                  <a:schemeClr val="tx1"/>
                </a:solidFill>
              </a:rPr>
              <a:t> (cf. 2 Peter 1:5ff)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26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 bldLvl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0734"/>
            <a:ext cx="7772400" cy="646331"/>
          </a:xfrm>
          <a:noFill/>
          <a:ln w="57150" cmpd="thinThick">
            <a:noFill/>
          </a:ln>
        </p:spPr>
        <p:txBody>
          <a:bodyPr>
            <a:spAutoFit/>
          </a:bodyPr>
          <a:lstStyle/>
          <a:p>
            <a:r>
              <a:rPr lang="en-US" sz="4000" b="1" i="1" dirty="0">
                <a:solidFill>
                  <a:schemeClr val="tx1"/>
                </a:solidFill>
              </a:rPr>
              <a:t>Conclusion And Application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915400" cy="3289106"/>
          </a:xfrm>
          <a:noFill/>
        </p:spPr>
        <p:txBody>
          <a:bodyPr>
            <a:spAutoFit/>
          </a:bodyPr>
          <a:lstStyle/>
          <a:p>
            <a:r>
              <a:rPr lang="en-US" sz="3600" b="1" i="1" dirty="0">
                <a:solidFill>
                  <a:schemeClr val="tx1"/>
                </a:solidFill>
              </a:rPr>
              <a:t>We are involved in a fight of faith.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1 Timothy 6:12, 14</a:t>
            </a:r>
          </a:p>
          <a:p>
            <a:r>
              <a:rPr lang="en-US" sz="3600" b="1" i="1" dirty="0">
                <a:solidFill>
                  <a:schemeClr val="tx1"/>
                </a:solidFill>
              </a:rPr>
              <a:t>We labor in a work of faith.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1 Thessalonians 1:3, 6ff</a:t>
            </a:r>
          </a:p>
          <a:p>
            <a:r>
              <a:rPr lang="en-US" sz="3600" b="1" i="1" dirty="0">
                <a:solidFill>
                  <a:schemeClr val="tx1"/>
                </a:solidFill>
              </a:rPr>
              <a:t>We are a member of the household of faith.</a:t>
            </a:r>
            <a:r>
              <a:rPr lang="en-US" sz="3600" b="1" dirty="0">
                <a:solidFill>
                  <a:schemeClr val="tx1"/>
                </a:solidFill>
              </a:rPr>
              <a:t> Galatians 6:10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27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28600" y="5410202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>
              <a:spcBef>
                <a:spcPct val="50000"/>
              </a:spcBef>
            </a:pPr>
            <a:endParaRPr lang="en-US">
              <a:solidFill>
                <a:prstClr val="white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0734"/>
            <a:ext cx="7772400" cy="646331"/>
          </a:xfrm>
          <a:noFill/>
          <a:ln w="57150" cmpd="thinThick">
            <a:noFill/>
          </a:ln>
        </p:spPr>
        <p:txBody>
          <a:bodyPr>
            <a:spAutoFit/>
          </a:bodyPr>
          <a:lstStyle/>
          <a:p>
            <a:r>
              <a:rPr lang="en-US" sz="4000" b="1" i="1" dirty="0">
                <a:solidFill>
                  <a:schemeClr val="tx1"/>
                </a:solidFill>
              </a:rPr>
              <a:t>Conclusion And Application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28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04800" y="2162175"/>
            <a:ext cx="8534400" cy="286232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>
              <a:spcBef>
                <a:spcPct val="20000"/>
              </a:spcBef>
              <a:buClr>
                <a:srgbClr val="FBCA98"/>
              </a:buClr>
              <a:buSzPct val="70000"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Luke 17:10, </a:t>
            </a:r>
            <a:r>
              <a:rPr lang="en-US" sz="3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“</a:t>
            </a: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Even so ye also, when ye shall have done all the things that are commanded you, say, We are unprofitable servants; </a:t>
            </a:r>
            <a:r>
              <a:rPr lang="en-US" sz="36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we have done that which it was our duty to do</a:t>
            </a: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.</a:t>
            </a:r>
            <a:r>
              <a:rPr lang="en-US" sz="3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688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0734"/>
            <a:ext cx="7772400" cy="646331"/>
          </a:xfrm>
          <a:noFill/>
          <a:ln w="57150" cmpd="thinThick">
            <a:noFill/>
          </a:ln>
        </p:spPr>
        <p:txBody>
          <a:bodyPr>
            <a:spAutoFit/>
          </a:bodyPr>
          <a:lstStyle/>
          <a:p>
            <a:r>
              <a:rPr lang="en-US" sz="4000" b="1" i="1" dirty="0">
                <a:solidFill>
                  <a:schemeClr val="tx1"/>
                </a:solidFill>
              </a:rPr>
              <a:t>Conclusion And Application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81089"/>
            <a:ext cx="8915400" cy="5693866"/>
          </a:xfrm>
          <a:noFill/>
        </p:spPr>
        <p:txBody>
          <a:bodyPr>
            <a:spAutoFit/>
          </a:bodyPr>
          <a:lstStyle/>
          <a:p>
            <a:r>
              <a:rPr lang="en-US" i="1" dirty="0">
                <a:solidFill>
                  <a:schemeClr val="tx1"/>
                </a:solidFill>
              </a:rPr>
              <a:t>We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all fail in some ways and NEED FORGIVENESS.</a:t>
            </a:r>
          </a:p>
          <a:p>
            <a:pPr lvl="1"/>
            <a:r>
              <a:rPr lang="en-US" sz="2400" b="1" i="1" dirty="0">
                <a:solidFill>
                  <a:schemeClr val="tx1"/>
                </a:solidFill>
              </a:rPr>
              <a:t>“All have sinned and fall short of the glory of God”</a:t>
            </a:r>
            <a:br>
              <a:rPr lang="en-US" sz="2400" b="1" i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(Romans 3:23).</a:t>
            </a:r>
          </a:p>
          <a:p>
            <a:r>
              <a:rPr lang="en-US" dirty="0">
                <a:solidFill>
                  <a:schemeClr val="tx1"/>
                </a:solidFill>
              </a:rPr>
              <a:t>When we extend forgiveness from the heart, we have earned no special favor.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We have “merited” nothing.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We have not “benefited” God, or laid Him under “obligation.”</a:t>
            </a:r>
          </a:p>
          <a:p>
            <a:pPr marL="342900" lvl="1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227013" indent="-227013">
              <a:buNone/>
            </a:pPr>
            <a:r>
              <a:rPr lang="en-US" dirty="0">
                <a:solidFill>
                  <a:schemeClr val="tx1"/>
                </a:solidFill>
              </a:rPr>
              <a:t>1. Our services are not “profitable” to God (Job 22:2); He </a:t>
            </a:r>
            <a:r>
              <a:rPr lang="en-US" i="1" dirty="0">
                <a:solidFill>
                  <a:schemeClr val="tx1"/>
                </a:solidFill>
              </a:rPr>
              <a:t>“needs” </a:t>
            </a:r>
            <a:r>
              <a:rPr lang="en-US" dirty="0">
                <a:solidFill>
                  <a:schemeClr val="tx1"/>
                </a:solidFill>
              </a:rPr>
              <a:t>not our aid, and His essential happiness will not be increased by our efforts.</a:t>
            </a:r>
          </a:p>
          <a:p>
            <a:pPr marL="227013" indent="-227013">
              <a:buNone/>
            </a:pPr>
            <a:r>
              <a:rPr lang="en-US" dirty="0">
                <a:solidFill>
                  <a:schemeClr val="tx1"/>
                </a:solidFill>
              </a:rPr>
              <a:t>2. The grace to do His will comes from Him only, and all the praise of that will be due to Him.</a:t>
            </a:r>
          </a:p>
          <a:p>
            <a:pPr marL="227013" indent="-227013">
              <a:buNone/>
            </a:pPr>
            <a:r>
              <a:rPr lang="en-US" dirty="0">
                <a:solidFill>
                  <a:schemeClr val="tx1"/>
                </a:solidFill>
              </a:rPr>
              <a:t>3. All that we do is what is our </a:t>
            </a: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b="1" i="1" dirty="0">
                <a:solidFill>
                  <a:schemeClr val="tx1"/>
                </a:solidFill>
              </a:rPr>
              <a:t>duty;</a:t>
            </a:r>
            <a:r>
              <a:rPr lang="en-US" i="1" dirty="0">
                <a:solidFill>
                  <a:schemeClr val="tx1"/>
                </a:solidFill>
              </a:rPr>
              <a:t>”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we cannot lay claim to having rendered any service that will </a:t>
            </a:r>
            <a:r>
              <a:rPr lang="en-US" i="1" dirty="0">
                <a:solidFill>
                  <a:schemeClr val="tx1"/>
                </a:solidFill>
              </a:rPr>
              <a:t>“bind” </a:t>
            </a:r>
            <a:r>
              <a:rPr lang="en-US" dirty="0">
                <a:solidFill>
                  <a:schemeClr val="tx1"/>
                </a:solidFill>
              </a:rPr>
              <a:t>Him to show us favor.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29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266660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58129"/>
            <a:ext cx="7886700" cy="1200329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Often Asked Questions About Forgiveness: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3122" y="1198523"/>
            <a:ext cx="8880046" cy="2923877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u="sng" dirty="0">
                <a:solidFill>
                  <a:schemeClr val="tx1"/>
                </a:solidFill>
              </a:rPr>
              <a:t>Barriers to Forgiveness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</a:rPr>
              <a:t>Bitterness.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Bitterness keeps bad company; it very well could be an umbrella word for the other negative feelings in the verse </a:t>
            </a:r>
            <a:r>
              <a:rPr lang="en-US" sz="2400" i="1" dirty="0">
                <a:solidFill>
                  <a:schemeClr val="tx1"/>
                </a:solidFill>
              </a:rPr>
              <a:t>(“wrath, anger, clamor”).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 Antidotes for bitterness are kindness, tenderheartedness, and forgiveness </a:t>
            </a:r>
            <a:r>
              <a:rPr lang="en-US" sz="2400" i="1" dirty="0">
                <a:solidFill>
                  <a:schemeClr val="tx1"/>
                </a:solidFill>
              </a:rPr>
              <a:t>(“Be”).</a:t>
            </a:r>
            <a:endParaRPr lang="en-US" sz="2800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7FAC3B-78BE-49BE-A698-61AB6F804081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071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0734"/>
            <a:ext cx="7772400" cy="646331"/>
          </a:xfrm>
          <a:noFill/>
          <a:ln w="57150" cmpd="thinThick">
            <a:noFill/>
          </a:ln>
        </p:spPr>
        <p:txBody>
          <a:bodyPr>
            <a:spAutoFit/>
          </a:bodyPr>
          <a:lstStyle/>
          <a:p>
            <a:r>
              <a:rPr lang="en-US" sz="4000" b="1" i="1" dirty="0">
                <a:solidFill>
                  <a:schemeClr val="tx1"/>
                </a:solidFill>
              </a:rPr>
              <a:t>Conclusion And Application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81089"/>
            <a:ext cx="8915400" cy="5477397"/>
          </a:xfr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4. Our best services are mingled with imperfections. We come short of His glory (Romans 3:23)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We do not serve Him as sincerely, and cheerfully, and faithfully as we ought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We are far, very far, from the example set us by the Savior; and if we are saved and rewarded, it will be because God will be merciful to our unrighteousness, and will remember our iniquities no more (Hebrews 8:12). </a:t>
            </a:r>
            <a:r>
              <a:rPr lang="en-US" dirty="0">
                <a:solidFill>
                  <a:schemeClr val="tx1"/>
                </a:solidFill>
              </a:rPr>
              <a:t>(From: Barnes’ Notes)</a:t>
            </a:r>
          </a:p>
          <a:p>
            <a:r>
              <a:rPr lang="en-US" sz="3000" dirty="0">
                <a:solidFill>
                  <a:schemeClr val="tx1"/>
                </a:solidFill>
              </a:rPr>
              <a:t>“But when your faith has been so increased as both to avoid and forgive offences, and do things impossible to all but faith – even then, be not puffed up as though you had laid the Lord under any obligations to you.” (Compare Job 22:2-3; Romans 11:35)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(from Jamieson, Fausset, and Brown)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AD78EEE2-B1BF-40EF-A164-880C009951BB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30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413440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58129"/>
            <a:ext cx="7886700" cy="1200329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Often Asked Questions About Forgiveness: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3122" y="1198523"/>
            <a:ext cx="8880046" cy="5386090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u="sng" dirty="0">
                <a:solidFill>
                  <a:schemeClr val="tx1"/>
                </a:solidFill>
              </a:rPr>
              <a:t>Barriers to Forgiveness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</a:rPr>
              <a:t>Pride.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He whose pride will not suffer to go to one whom he has offended and repent and plead for forgiveness … His pride will hinder him from admitting his guilt of trespasses before God without which he cannot be forgiven of God. (1 John 1:8-10)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He who refuses to forgive because of pride has no forgiveness of God. </a:t>
            </a:r>
            <a:r>
              <a:rPr lang="en-US" sz="2800" i="1" dirty="0">
                <a:solidFill>
                  <a:schemeClr val="tx1"/>
                </a:solidFill>
              </a:rPr>
              <a:t>“Pride goeth before destruction, and an haughty spirit before a fall”</a:t>
            </a:r>
            <a:r>
              <a:rPr lang="en-US" sz="2800" dirty="0">
                <a:solidFill>
                  <a:schemeClr val="tx1"/>
                </a:solidFill>
              </a:rPr>
              <a:t> (Proverbs 16:18), and </a:t>
            </a:r>
            <a:r>
              <a:rPr lang="en-US" sz="2800" i="1" dirty="0">
                <a:solidFill>
                  <a:schemeClr val="tx1"/>
                </a:solidFill>
              </a:rPr>
              <a:t>“a man’s pride shall bring him low: but honour shall uphold the humble in spirit”</a:t>
            </a:r>
            <a:r>
              <a:rPr lang="en-US" sz="2800" dirty="0">
                <a:solidFill>
                  <a:schemeClr val="tx1"/>
                </a:solidFill>
              </a:rPr>
              <a:t> (KJV Proverbs 29:23).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7FAC3B-78BE-49BE-A698-61AB6F804081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487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58129"/>
            <a:ext cx="7886700" cy="1200329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Often Asked Questions About Forgiveness: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3122" y="1198523"/>
            <a:ext cx="8880046" cy="5693866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u="sng" dirty="0">
                <a:solidFill>
                  <a:schemeClr val="tx1"/>
                </a:solidFill>
              </a:rPr>
              <a:t>How do we learn and cultivate true forgiveness</a:t>
            </a:r>
            <a:r>
              <a:rPr lang="en-US" sz="3200" dirty="0">
                <a:solidFill>
                  <a:schemeClr val="tx1"/>
                </a:solidFill>
              </a:rPr>
              <a:t>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solidFill>
                  <a:schemeClr val="tx1"/>
                </a:solidFill>
              </a:rPr>
              <a:t>Those in danger of falling victim to bitterness would do well to study these verses in this light.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</a:rPr>
              <a:t>Contagious. Hebrews 12:15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</a:rPr>
              <a:t>Remember, how greatly God has forgiven us! Ephesians 4:31-32, </a:t>
            </a:r>
            <a:r>
              <a:rPr lang="en-US" sz="3200" i="1" dirty="0">
                <a:solidFill>
                  <a:schemeClr val="tx1"/>
                </a:solidFill>
              </a:rPr>
              <a:t>“Let all bitterness, and wrath, and anger, and clamor, and railing, be put away from you, with all malice: and be ye kind one to another, tenderhearted, forgiving each other, </a:t>
            </a:r>
            <a:r>
              <a:rPr lang="en-US" sz="3200" i="1" u="sng" dirty="0">
                <a:solidFill>
                  <a:schemeClr val="tx1"/>
                </a:solidFill>
              </a:rPr>
              <a:t>even as God also in Christ forgave you</a:t>
            </a:r>
            <a:r>
              <a:rPr lang="en-US" sz="3200" i="1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7FAC3B-78BE-49BE-A698-61AB6F804081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551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58129"/>
            <a:ext cx="7886700" cy="1200329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Often Asked Questions About Forgiveness: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3122" y="1198525"/>
            <a:ext cx="8880046" cy="2923877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u="sng" dirty="0">
                <a:solidFill>
                  <a:schemeClr val="tx1"/>
                </a:solidFill>
              </a:rPr>
              <a:t>How do we learn and cultivate true forgiveness</a:t>
            </a:r>
            <a:r>
              <a:rPr lang="en-US" sz="3200" dirty="0">
                <a:solidFill>
                  <a:schemeClr val="tx1"/>
                </a:solidFill>
              </a:rPr>
              <a:t>? Ephesians 4:30-32, “Bitterness in the heart makes us treat others the way Satan treats them, when we should treat others the way God has treated us. In His gracious kindness.”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(The Bible Exposition Commentary)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7FAC3B-78BE-49BE-A698-61AB6F804081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2563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58129"/>
            <a:ext cx="7886700" cy="1200329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Often Asked Questions About Forgiveness: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3122" y="1198525"/>
            <a:ext cx="8880046" cy="5632311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u="sng" dirty="0">
                <a:solidFill>
                  <a:schemeClr val="tx1"/>
                </a:solidFill>
              </a:rPr>
              <a:t>How do we learn and cultivate true forgiveness</a:t>
            </a:r>
            <a:r>
              <a:rPr lang="en-US" sz="3200" dirty="0">
                <a:solidFill>
                  <a:schemeClr val="tx1"/>
                </a:solidFill>
              </a:rPr>
              <a:t>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</a:rPr>
              <a:t>Ask God to assist and help us. Matthew 6:12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</a:rPr>
              <a:t>Practice by praying for the offender. Matthew 5:44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</a:rPr>
              <a:t>Develop an understanding heart. Proverbs 8:5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</a:rPr>
              <a:t>Cultivate compassion and mercy. Matthew 5:7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</a:rPr>
              <a:t>Care enough about others to help them maintain righteousness in their lives. (Galatians 6:1;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1 Thessalonians 5:14-15).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A little girl was asked to define forgiveness. She said in substance, “I don't know the definition, but it is like this: when you crush a rose, the only resistance it offers is a sweet fragrance.”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7FAC3B-78BE-49BE-A698-61AB6F804081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99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7048"/>
            <a:ext cx="7886700" cy="701731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730" y="1825625"/>
            <a:ext cx="7675350" cy="378770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>
                <a:solidFill>
                  <a:schemeClr val="tx1"/>
                </a:solidFill>
              </a:rPr>
              <a:t>Take it or leave it !</a:t>
            </a:r>
          </a:p>
          <a:p>
            <a:pPr>
              <a:buNone/>
            </a:pPr>
            <a:endParaRPr lang="en-US" sz="36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600" dirty="0">
                <a:solidFill>
                  <a:schemeClr val="tx1"/>
                </a:solidFill>
              </a:rPr>
              <a:t>Matthew 6:14-15, </a:t>
            </a:r>
            <a:r>
              <a:rPr lang="en-US" sz="3600" i="1" dirty="0">
                <a:solidFill>
                  <a:schemeClr val="tx1"/>
                </a:solidFill>
              </a:rPr>
              <a:t>“For if ye forgive men their trespasses, your heavenly Father will also forgive you. But if ye forgive not men their trespasses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sz="3600" i="1" dirty="0">
                <a:solidFill>
                  <a:schemeClr val="tx1"/>
                </a:solidFill>
              </a:rPr>
              <a:t>neither will your Father forgive your trespasses.”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7FAC3B-78BE-49BE-A698-61AB6F804081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736727"/>
            <a:ext cx="8534400" cy="1920875"/>
          </a:xfrm>
          <a:noFill/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prstClr val="white"/>
                </a:solidFill>
                <a:latin typeface="Corbel" panose="020B0503020204020204"/>
              </a:rPr>
              <a:t>LESSON 16: Concerning Offenses, </a:t>
            </a:r>
            <a:br>
              <a:rPr lang="en-US" sz="4400" dirty="0">
                <a:solidFill>
                  <a:prstClr val="white"/>
                </a:solidFill>
                <a:latin typeface="Corbel" panose="020B0503020204020204"/>
              </a:rPr>
            </a:br>
            <a:r>
              <a:rPr lang="en-US" sz="4400" dirty="0">
                <a:solidFill>
                  <a:prstClr val="white"/>
                </a:solidFill>
                <a:latin typeface="Corbel" panose="020B0503020204020204"/>
              </a:rPr>
              <a:t>Faith, and Service</a:t>
            </a:r>
            <a:br>
              <a:rPr lang="en-US" sz="4400" dirty="0">
                <a:solidFill>
                  <a:prstClr val="white"/>
                </a:solidFill>
                <a:latin typeface="Corbel" panose="020B0503020204020204"/>
              </a:rPr>
            </a:br>
            <a:r>
              <a:rPr lang="en-US" sz="6600" i="1" dirty="0">
                <a:solidFill>
                  <a:schemeClr val="tx1"/>
                </a:solidFill>
              </a:rPr>
              <a:t>“Lord, Increase Our Faith”</a:t>
            </a:r>
            <a:r>
              <a:rPr lang="en-US" sz="6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4950" y="4321175"/>
            <a:ext cx="6400800" cy="1371600"/>
          </a:xfrm>
          <a:noFill/>
          <a:ln w="57150" cmpd="thinThick">
            <a:noFill/>
          </a:ln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Luke 17:1-10</a:t>
            </a:r>
          </a:p>
          <a:p>
            <a:r>
              <a:rPr lang="en-US" sz="4400" dirty="0">
                <a:solidFill>
                  <a:schemeClr val="tx1"/>
                </a:solidFill>
              </a:rPr>
              <a:t>November 24,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2A2C7E6-A496-483C-BBCB-8038B42C62F0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/>
              <a:t>9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2182</Words>
  <Application>Microsoft Office PowerPoint</Application>
  <PresentationFormat>On-screen Show (4:3)</PresentationFormat>
  <Paragraphs>220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Book Antiqua</vt:lpstr>
      <vt:lpstr>Calibri</vt:lpstr>
      <vt:lpstr>Corbel</vt:lpstr>
      <vt:lpstr>Garamond</vt:lpstr>
      <vt:lpstr>Wingdings</vt:lpstr>
      <vt:lpstr>Depth</vt:lpstr>
      <vt:lpstr>LESSON 16: Concerning Offenses,  Faith, and Service</vt:lpstr>
      <vt:lpstr>Often Asked Questions About Forgiveness:</vt:lpstr>
      <vt:lpstr>Often Asked Questions About Forgiveness:</vt:lpstr>
      <vt:lpstr>Often Asked Questions About Forgiveness:</vt:lpstr>
      <vt:lpstr>Often Asked Questions About Forgiveness:</vt:lpstr>
      <vt:lpstr>Often Asked Questions About Forgiveness:</vt:lpstr>
      <vt:lpstr>Often Asked Questions About Forgiveness:</vt:lpstr>
      <vt:lpstr>Conclusion</vt:lpstr>
      <vt:lpstr>LESSON 16: Concerning Offenses,  Faith, and Service “Lord, Increase Our Faith”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Necessity of Increasing  Our Faith …</vt:lpstr>
      <vt:lpstr>Lord Increase Our Faith …</vt:lpstr>
      <vt:lpstr>The Manner Of Increasing Our Faith</vt:lpstr>
      <vt:lpstr>Conclusion And Application</vt:lpstr>
      <vt:lpstr>Conclusion And Application</vt:lpstr>
      <vt:lpstr>Conclusion And Application</vt:lpstr>
      <vt:lpstr>Conclusion And 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7</cp:revision>
  <cp:lastPrinted>2021-12-04T04:00:05Z</cp:lastPrinted>
  <dcterms:created xsi:type="dcterms:W3CDTF">2021-11-24T20:00:51Z</dcterms:created>
  <dcterms:modified xsi:type="dcterms:W3CDTF">2021-12-04T04:00:08Z</dcterms:modified>
</cp:coreProperties>
</file>